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378" r:id="rId5"/>
    <p:sldId id="372" r:id="rId6"/>
    <p:sldId id="259" r:id="rId7"/>
    <p:sldId id="260" r:id="rId8"/>
    <p:sldId id="261" r:id="rId9"/>
    <p:sldId id="262" r:id="rId10"/>
    <p:sldId id="263" r:id="rId11"/>
    <p:sldId id="265" r:id="rId12"/>
    <p:sldId id="380" r:id="rId13"/>
    <p:sldId id="264" r:id="rId14"/>
    <p:sldId id="267" r:id="rId15"/>
    <p:sldId id="379" r:id="rId16"/>
    <p:sldId id="268" r:id="rId17"/>
    <p:sldId id="381" r:id="rId18"/>
    <p:sldId id="387" r:id="rId19"/>
    <p:sldId id="382" r:id="rId20"/>
    <p:sldId id="383" r:id="rId21"/>
    <p:sldId id="384" r:id="rId22"/>
    <p:sldId id="385" r:id="rId23"/>
    <p:sldId id="386" r:id="rId24"/>
    <p:sldId id="376" r:id="rId25"/>
    <p:sldId id="377" r:id="rId26"/>
    <p:sldId id="270" r:id="rId27"/>
    <p:sldId id="272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0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97006-3089-4F53-8AC6-A26F6294F896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277CD-5484-494C-BC08-0F866D73CF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1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E0B277C-17CB-432A-8C2F-544391189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43299A5-2104-4241-807A-73BE69A2EF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2C8B8FC2-0C9A-462D-A65B-0B241A10A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5C141B1B-7171-4450-B1E9-45D1BE64481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667000"/>
            <a:ext cx="5867400" cy="762000"/>
          </a:xfrm>
          <a:prstGeom prst="rect">
            <a:avLst/>
          </a:prstGeom>
        </p:spPr>
        <p:txBody>
          <a:bodyPr/>
          <a:lstStyle>
            <a:lvl1pPr algn="l">
              <a:defRPr sz="2700" baseline="0">
                <a:solidFill>
                  <a:srgbClr val="9317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0" y="3429000"/>
            <a:ext cx="5867400" cy="4572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1050" baseline="0">
                <a:solidFill>
                  <a:srgbClr val="93176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53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 bwMode="auto">
          <a:xfrm>
            <a:off x="179513" y="404664"/>
            <a:ext cx="582076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95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8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28600"/>
            <a:ext cx="8881872" cy="853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789419" y="252983"/>
            <a:ext cx="2081783" cy="7909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80" y="2479928"/>
            <a:ext cx="9032239" cy="84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307" y="1095755"/>
            <a:ext cx="85013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0F0A00E-823B-4851-B915-47C782B33BD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28725" y="1503484"/>
            <a:ext cx="6686550" cy="1068266"/>
          </a:xfrm>
          <a:solidFill>
            <a:schemeClr val="bg1">
              <a:lumMod val="85000"/>
            </a:schemeClr>
          </a:solidFill>
        </p:spPr>
        <p:txBody>
          <a:bodyPr vert="horz" wrap="square" lIns="51435" tIns="25718" rIns="51435" bIns="25718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defRPr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Retail Revitalization: Improving Customer Experience For Jumpstart in the Post-Covid Era</a:t>
            </a:r>
            <a:endParaRPr lang="en-GB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9943F5AA-E44A-462B-A8FC-39B76FFACCDE}"/>
              </a:ext>
            </a:extLst>
          </p:cNvPr>
          <p:cNvSpPr txBox="1">
            <a:spLocks/>
          </p:cNvSpPr>
          <p:nvPr/>
        </p:nvSpPr>
        <p:spPr bwMode="auto">
          <a:xfrm>
            <a:off x="1228725" y="2623646"/>
            <a:ext cx="44005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1125" dirty="0">
                <a:solidFill>
                  <a:srgbClr val="93176C"/>
                </a:solidFill>
                <a:latin typeface="Calibri" panose="020F0502020204030204" pitchFamily="34" charset="0"/>
              </a:rPr>
              <a:t>Module Project</a:t>
            </a:r>
            <a:endParaRPr lang="en-GB" altLang="en-US" sz="1125" dirty="0">
              <a:solidFill>
                <a:srgbClr val="93176C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E2B7E-1984-4A38-B999-D3FC5F0148C2}"/>
              </a:ext>
            </a:extLst>
          </p:cNvPr>
          <p:cNvSpPr txBox="1">
            <a:spLocks/>
          </p:cNvSpPr>
          <p:nvPr/>
        </p:nvSpPr>
        <p:spPr bwMode="auto">
          <a:xfrm>
            <a:off x="1228725" y="4343401"/>
            <a:ext cx="3243263" cy="756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400" b="1" dirty="0">
                <a:latin typeface="+mn-lt"/>
              </a:rPr>
              <a:t>Start Date	:</a:t>
            </a:r>
            <a:r>
              <a:rPr lang="id-ID" altLang="en-US" sz="1400" b="1" dirty="0">
                <a:latin typeface="+mn-lt"/>
              </a:rPr>
              <a:t>24</a:t>
            </a:r>
            <a:r>
              <a:rPr lang="en-US" altLang="en-US" sz="1400" b="1" baseline="30000" dirty="0" err="1">
                <a:latin typeface="+mn-lt"/>
              </a:rPr>
              <a:t>th</a:t>
            </a:r>
            <a:r>
              <a:rPr lang="en-US" altLang="en-US" sz="1400" b="1" dirty="0">
                <a:latin typeface="+mn-lt"/>
              </a:rPr>
              <a:t> August 202</a:t>
            </a:r>
            <a:r>
              <a:rPr lang="id-ID" altLang="en-US" sz="1400" b="1" dirty="0">
                <a:latin typeface="+mn-lt"/>
              </a:rPr>
              <a:t>3</a:t>
            </a:r>
            <a:endParaRPr lang="en-US" altLang="en-US" sz="140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400" b="1" dirty="0">
                <a:latin typeface="+mn-lt"/>
              </a:rPr>
              <a:t>End Date	:</a:t>
            </a:r>
            <a:r>
              <a:rPr lang="id-ID" altLang="en-US" sz="1400" b="1" dirty="0">
                <a:latin typeface="+mn-lt"/>
              </a:rPr>
              <a:t>2</a:t>
            </a:r>
            <a:r>
              <a:rPr lang="en-US" altLang="en-US" sz="1400" b="1" dirty="0">
                <a:latin typeface="+mn-lt"/>
              </a:rPr>
              <a:t>6</a:t>
            </a:r>
            <a:r>
              <a:rPr lang="en-US" altLang="en-US" sz="1400" b="1" baseline="30000" dirty="0">
                <a:latin typeface="+mn-lt"/>
              </a:rPr>
              <a:t>th</a:t>
            </a:r>
            <a:r>
              <a:rPr lang="en-US" altLang="en-US" sz="1400" b="1" dirty="0">
                <a:latin typeface="+mn-lt"/>
              </a:rPr>
              <a:t> September 202</a:t>
            </a:r>
            <a:r>
              <a:rPr lang="id-ID" altLang="en-US" sz="1400" b="1" dirty="0">
                <a:latin typeface="+mn-lt"/>
              </a:rPr>
              <a:t>3</a:t>
            </a:r>
            <a:endParaRPr lang="en-US" altLang="en-US" sz="140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400" b="1" dirty="0">
                <a:latin typeface="+mn-lt"/>
              </a:rPr>
              <a:t>Submission Date:</a:t>
            </a:r>
            <a:r>
              <a:rPr lang="id-ID" altLang="en-US" sz="1400" b="1" dirty="0">
                <a:latin typeface="+mn-lt"/>
              </a:rPr>
              <a:t>26</a:t>
            </a:r>
            <a:r>
              <a:rPr lang="en-US" altLang="en-US" sz="1400" b="1" baseline="30000" dirty="0" err="1">
                <a:latin typeface="+mn-lt"/>
              </a:rPr>
              <a:t>th</a:t>
            </a:r>
            <a:r>
              <a:rPr lang="en-US" altLang="en-US" sz="1400" b="1" dirty="0">
                <a:latin typeface="+mn-lt"/>
              </a:rPr>
              <a:t> September 202</a:t>
            </a:r>
            <a:r>
              <a:rPr lang="id-ID" altLang="en-US" sz="1400" b="1" dirty="0">
                <a:latin typeface="+mn-lt"/>
              </a:rPr>
              <a:t>3</a:t>
            </a:r>
            <a:endParaRPr lang="en-US" altLang="en-US" sz="140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endParaRPr lang="en-US" altLang="en-US" sz="1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DFC0B0-FB48-41B8-9972-916748A1C7B0}"/>
              </a:ext>
            </a:extLst>
          </p:cNvPr>
          <p:cNvSpPr txBox="1">
            <a:spLocks/>
          </p:cNvSpPr>
          <p:nvPr/>
        </p:nvSpPr>
        <p:spPr bwMode="auto">
          <a:xfrm>
            <a:off x="1239118" y="3052271"/>
            <a:ext cx="6676157" cy="1068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Module: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Computing Research Project</a:t>
            </a:r>
            <a:endParaRPr lang="id-ID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endParaRPr lang="en-US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Course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: Computing Research Project by doing digitalization</a:t>
            </a:r>
            <a:endParaRPr lang="id-ID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for Remote Workers in Business.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AE6609-8189-419A-853E-0A3E5EB230FA}"/>
              </a:ext>
            </a:extLst>
          </p:cNvPr>
          <p:cNvSpPr txBox="1">
            <a:spLocks/>
          </p:cNvSpPr>
          <p:nvPr/>
        </p:nvSpPr>
        <p:spPr bwMode="auto">
          <a:xfrm>
            <a:off x="4599709" y="4343401"/>
            <a:ext cx="3243263" cy="756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400" b="1" dirty="0">
                <a:latin typeface="+mn-lt"/>
              </a:rPr>
              <a:t>Learner Name: </a:t>
            </a:r>
            <a:r>
              <a:rPr lang="id-ID" altLang="en-US" sz="1400" b="1" dirty="0">
                <a:latin typeface="+mn-lt"/>
              </a:rPr>
              <a:t>Agung Yuda Pratama</a:t>
            </a:r>
            <a:endParaRPr lang="en-US" altLang="en-US" sz="140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400" b="1" dirty="0">
                <a:latin typeface="+mn-lt"/>
              </a:rPr>
              <a:t>Enrollment ID:</a:t>
            </a:r>
            <a:r>
              <a:rPr lang="id-ID" altLang="en-US" sz="1400" b="1" dirty="0">
                <a:latin typeface="+mn-lt"/>
              </a:rPr>
              <a:t> BDSE07-0922-076</a:t>
            </a:r>
            <a:endParaRPr lang="en-US" altLang="en-US" sz="140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400" b="1" dirty="0">
                <a:latin typeface="+mn-lt"/>
              </a:rPr>
              <a:t>Presentation Date: </a:t>
            </a:r>
            <a:r>
              <a:rPr lang="id-ID" altLang="en-US" sz="1400" b="1" dirty="0">
                <a:latin typeface="+mn-lt"/>
              </a:rPr>
              <a:t>29</a:t>
            </a:r>
            <a:r>
              <a:rPr lang="en-US" altLang="en-US" sz="1400" b="1" baseline="30000" dirty="0" err="1">
                <a:latin typeface="+mn-lt"/>
              </a:rPr>
              <a:t>th</a:t>
            </a:r>
            <a:r>
              <a:rPr lang="en-US" altLang="en-US" sz="1400" b="1" dirty="0">
                <a:latin typeface="+mn-lt"/>
              </a:rPr>
              <a:t> September 202</a:t>
            </a:r>
            <a:r>
              <a:rPr lang="id-ID" altLang="en-US" sz="1400" b="1" dirty="0">
                <a:latin typeface="+mn-lt"/>
              </a:rPr>
              <a:t>3</a:t>
            </a:r>
            <a:r>
              <a:rPr lang="en-US" altLang="en-US" sz="1400" b="1" dirty="0">
                <a:latin typeface="+mn-lt"/>
              </a:rPr>
              <a:t>	</a:t>
            </a: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endParaRPr lang="en-US" altLang="en-US" sz="14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458208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Project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Flowchart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205230"/>
            <a:ext cx="8970645" cy="5652770"/>
            <a:chOff x="0" y="1103350"/>
            <a:chExt cx="8970645" cy="5652770"/>
          </a:xfrm>
        </p:grpSpPr>
        <p:sp>
          <p:nvSpPr>
            <p:cNvPr id="4" name="object 4"/>
            <p:cNvSpPr/>
            <p:nvPr/>
          </p:nvSpPr>
          <p:spPr>
            <a:xfrm>
              <a:off x="41143" y="1138418"/>
              <a:ext cx="8929125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03350"/>
              <a:ext cx="2168651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247" y="1153667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8857488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7488" y="5545836"/>
                  </a:lnTo>
                  <a:lnTo>
                    <a:pt x="88574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79247" y="1153667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0" y="5545836"/>
                  </a:moveTo>
                  <a:lnTo>
                    <a:pt x="8857488" y="5545836"/>
                  </a:lnTo>
                  <a:lnTo>
                    <a:pt x="8857488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6E8C0CC-A4EC-4BDC-A690-CC5CB08EC0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4" t="8889" r="23627" b="4445"/>
          <a:stretch/>
        </p:blipFill>
        <p:spPr>
          <a:xfrm>
            <a:off x="2913399" y="1328592"/>
            <a:ext cx="3184612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0010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Gantt Chart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46"/>
              <a:ext cx="4373880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E09C723-5B76-4FBD-A5CF-2487D3132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35"/>
          <a:stretch/>
        </p:blipFill>
        <p:spPr bwMode="auto">
          <a:xfrm>
            <a:off x="179451" y="1196338"/>
            <a:ext cx="8852873" cy="4671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0756764-8A83-4C59-B698-C0E6D564B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0010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lang="id-ID" sz="2800" spc="-5" dirty="0">
                <a:solidFill>
                  <a:srgbClr val="FFFFFF"/>
                </a:solidFill>
                <a:latin typeface="Arial"/>
                <a:cs typeface="Arial"/>
              </a:rPr>
              <a:t>WBS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CBCADB30-FB3B-4751-AE16-BD1BF50867F6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B0C0F24-D7B5-4D1D-8477-7A5D82A6ED0C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C2E03D4-60EF-42AD-9C4E-BA1CB9C4564C}"/>
                </a:ext>
              </a:extLst>
            </p:cNvPr>
            <p:cNvSpPr/>
            <p:nvPr/>
          </p:nvSpPr>
          <p:spPr>
            <a:xfrm>
              <a:off x="15240" y="1147546"/>
              <a:ext cx="4373880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940D454A-715D-4542-B4B8-5AB42FCDDC07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92C199B9-AD77-47E6-B512-CB77C408DACF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C213A51-A016-4EDA-9A8B-98A4CF9DA0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99" y="2037214"/>
            <a:ext cx="8640000" cy="32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9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A08966E-B109-4E1E-8547-F8DA1C3A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6"/>
          <a:stretch/>
        </p:blipFill>
        <p:spPr>
          <a:xfrm>
            <a:off x="193274" y="1288047"/>
            <a:ext cx="3874648" cy="4422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0C153A-B2E7-4754-81D2-6036B1063B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8"/>
          <a:stretch/>
        </p:blipFill>
        <p:spPr>
          <a:xfrm>
            <a:off x="4419600" y="1300747"/>
            <a:ext cx="3581400" cy="51893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1276A08-0DDC-490F-B8D3-A0BD3417C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765EA147-C586-4DC6-A4E8-42CAB91064DC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27494C38-AFD6-4216-BAF4-6A8470F9EBE0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0494494-756A-4A92-AC58-E711C214BFF1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EC81E9C-5163-42F7-88C1-06A4F83E7BE7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7E4E0878-2BE7-4D1D-BA79-C6EBDF2A9033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227B92C-9516-42C8-BD7D-CB7B688F8E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66"/>
          <a:stretch/>
        </p:blipFill>
        <p:spPr>
          <a:xfrm>
            <a:off x="179451" y="1344906"/>
            <a:ext cx="4347338" cy="3608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0C8CB3-7437-4A6A-9519-56C8B77B45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1"/>
          <a:stretch/>
        </p:blipFill>
        <p:spPr>
          <a:xfrm>
            <a:off x="4800600" y="1344906"/>
            <a:ext cx="4006430" cy="49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5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A85142B-EF5C-4286-B629-055A675990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983B005-4159-4617-9E13-3037EEABF61A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B24F3EF8-B618-426B-AEB6-EE81BA030604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E7915F5-9FF1-4082-BC6D-C620E7C93A2A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9ECC66B5-8C00-45DA-83DE-2ABA26E6E55D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16784699-5B3B-4FF9-B705-8CBD46EEB99F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24809-EE75-4FC0-8B2C-6C74E941CF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2"/>
          <a:stretch/>
        </p:blipFill>
        <p:spPr>
          <a:xfrm>
            <a:off x="179451" y="1313780"/>
            <a:ext cx="4515134" cy="4629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EE5FB-329C-4BB4-86B1-082F437CBF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96"/>
          <a:stretch/>
        </p:blipFill>
        <p:spPr>
          <a:xfrm>
            <a:off x="4791231" y="1313780"/>
            <a:ext cx="4000049" cy="38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3FC28B8-E7BE-453B-8F46-C18B78DB3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79A6AB24-7538-4EE0-9EE9-4D2B47E8B531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0F02EADB-1EF9-4C79-A001-A91600FBBD25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407E5DB1-E568-461D-A3B4-4EA92DC5FAC9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C6ECD0EE-CA64-4507-9E92-1D746168FB33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B903222-34C4-46A3-B75A-EFB54E421439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86CA3-AAEE-483A-9C52-6E8C1846DB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2" y="1388995"/>
            <a:ext cx="54770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752329A-532A-4ECA-A0BB-B071069C2E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F2F2C4CE-A1F7-436B-A042-6869E1F1327C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54045FC-38CD-4FBC-9A5E-32237EE98BFA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C680092-B609-4A6A-80E1-88CF21BABBE9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667DD24-398E-4B46-B9D2-3624C78EB3B6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88540EB3-E3EC-4E3F-AC59-C53986AF2E45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50F45-2CE1-4541-8C5A-6A67B08AB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28" y="1320800"/>
            <a:ext cx="4577344" cy="513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101053D-6978-4935-895E-67F826A39D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D3CDED7F-853F-47A6-8A73-B600EAE87A93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BFAD19FF-51D9-4056-ABC1-9B8D5C4B1427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3082F04D-E4C5-421B-8F2F-506E95844D02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EC0F3F13-DFA9-4F0D-A9D7-5ED64CC46DB1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BECAE579-2D77-4CFB-9A94-4C4509E11814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4D145-BD69-45D0-8699-DF1B4C8F0E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04851" y="1371600"/>
            <a:ext cx="4274386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7F4496-9C78-4F10-A381-04B01D9695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8"/>
          <a:stretch/>
        </p:blipFill>
        <p:spPr>
          <a:xfrm>
            <a:off x="4675644" y="1371600"/>
            <a:ext cx="409249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0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C7AE3FD-C7C7-4F37-8EEB-8E45690B4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2EFF5947-2439-42D1-A61D-4139469061AB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4B30F46A-F771-43ED-9E19-7CB406178085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1AE3A1D5-B9A5-44E3-A60E-45F577209B18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7DC4976D-15BE-4684-94AE-C432BE79CA30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4A657E0-FFB0-4552-BAB1-36D21BD6678E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2A58FA1-86F0-43CA-BE6B-AF6218BADD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179451" y="1266916"/>
            <a:ext cx="3730978" cy="5481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1EFBD0-9477-4CEF-B194-ABFB041358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/>
          <a:stretch/>
        </p:blipFill>
        <p:spPr>
          <a:xfrm>
            <a:off x="4533900" y="1266916"/>
            <a:ext cx="4229321" cy="40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1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41330A95-86EE-47DB-8BBC-7419D9A9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3" y="1160463"/>
            <a:ext cx="5453062" cy="342900"/>
          </a:xfrm>
        </p:spPr>
        <p:txBody>
          <a:bodyPr/>
          <a:lstStyle/>
          <a:p>
            <a:pPr algn="l">
              <a:defRPr/>
            </a:pPr>
            <a:r>
              <a:rPr lang="en-US" altLang="en-US">
                <a:ea typeface="ヒラギノ角ゴ Pro W3" charset="-128"/>
              </a:rPr>
              <a:t>Contents</a:t>
            </a:r>
            <a:endParaRPr lang="en-GB" altLang="en-US">
              <a:ea typeface="ヒラギノ角ゴ Pro W3" charset="-128"/>
            </a:endParaRPr>
          </a:p>
        </p:txBody>
      </p:sp>
      <p:sp>
        <p:nvSpPr>
          <p:cNvPr id="6147" name="TextBox 3">
            <a:extLst>
              <a:ext uri="{FF2B5EF4-FFF2-40B4-BE49-F238E27FC236}">
                <a16:creationId xmlns:a16="http://schemas.microsoft.com/office/drawing/2014/main" id="{B4E8A053-B954-469B-BAA0-0BAD6B4D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chemeClr val="bg1"/>
                </a:solidFill>
                <a:cs typeface="Arial" panose="020B0604020202020204" pitchFamily="34" charset="0"/>
              </a:rPr>
              <a:t>Document History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3DCB5-EF6A-445F-AB68-3317A281A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274916"/>
              </p:ext>
            </p:extLst>
          </p:nvPr>
        </p:nvGraphicFramePr>
        <p:xfrm>
          <a:off x="166688" y="1160463"/>
          <a:ext cx="8640762" cy="1577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7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0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Version Number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Effective Date of release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Summary of Included Changes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Author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778">
                <a:tc>
                  <a:txBody>
                    <a:bodyPr/>
                    <a:lstStyle/>
                    <a:p>
                      <a:pPr marL="5715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54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600" baseline="300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 August 2021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160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First Edition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604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Student Name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00BD8AD-FF5C-4B08-8DB4-45C9975A7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D31F0EA7-8CB5-4AED-BC36-3AE0163415ED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A5322E8-0C3B-4667-99A1-877866CA2122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441B7D38-ACE9-48F9-87D7-14719A986785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1ABDE5C9-A4BB-4A16-937E-2DDD475AB6F6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36E3BFB0-CB39-4A20-A4AF-2233E10016DD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BF9DC-37BE-49EF-B169-65F9717290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6"/>
          <a:stretch/>
        </p:blipFill>
        <p:spPr>
          <a:xfrm>
            <a:off x="1405476" y="1218789"/>
            <a:ext cx="6214524" cy="53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12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1876D5-E4F0-4071-B928-ED2E29D2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AD98FA3-093A-4E88-8B69-A512BA659B04}"/>
              </a:ext>
            </a:extLst>
          </p:cNvPr>
          <p:cNvSpPr txBox="1">
            <a:spLocks/>
          </p:cNvSpPr>
          <p:nvPr/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700" b="0" i="0">
                <a:solidFill>
                  <a:srgbClr val="92176C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2800" kern="0" spc="-5">
                <a:solidFill>
                  <a:srgbClr val="FFFFFF"/>
                </a:solidFill>
                <a:latin typeface="Arial"/>
                <a:cs typeface="Arial"/>
              </a:rPr>
              <a:t>9. Project Execution</a:t>
            </a:r>
            <a:endParaRPr lang="en-US" sz="2800" kern="0" dirty="0">
              <a:latin typeface="Arial"/>
              <a:cs typeface="Arial"/>
            </a:endParaRP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723C8D90-5C33-4FA0-9EC1-FB23FD11C0D8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8E35D9C5-3FC8-4D44-B429-C9F327558B70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2EF247D7-312A-4136-B421-584D557F0A91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DA4893A5-7637-45F1-8D2C-F2639A4ED943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8478E966-8FEC-4383-BE3B-E75DDFAC8595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94453F2-F7A0-4BBD-B24A-C335161ABD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07"/>
          <a:stretch/>
        </p:blipFill>
        <p:spPr>
          <a:xfrm>
            <a:off x="2105405" y="1277687"/>
            <a:ext cx="4856988" cy="53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9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61483AC-1EA2-43FC-B111-51B5A0DEEA8B}"/>
              </a:ext>
            </a:extLst>
          </p:cNvPr>
          <p:cNvSpPr txBox="1">
            <a:spLocks/>
          </p:cNvSpPr>
          <p:nvPr/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700" b="0" i="0">
                <a:solidFill>
                  <a:srgbClr val="92176C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2800" kern="0" spc="-5">
                <a:solidFill>
                  <a:srgbClr val="FFFFFF"/>
                </a:solidFill>
                <a:latin typeface="Arial"/>
                <a:cs typeface="Arial"/>
              </a:rPr>
              <a:t>9. Project Execution</a:t>
            </a:r>
            <a:endParaRPr lang="en-US" sz="2800" kern="0" dirty="0">
              <a:latin typeface="Arial"/>
              <a:cs typeface="Arial"/>
            </a:endParaRP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BDF3AF66-81E3-4CEA-93EB-95AD38667A58}"/>
              </a:ext>
            </a:extLst>
          </p:cNvPr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204ACD6F-1AC3-4621-995D-A57C7238DDE8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62818ECE-B2B3-4D35-AFBC-D301C4206F53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6B65015B-D0FA-4BA0-9759-9D5C08BA2332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E0671F50-13D4-4B0D-A39D-AD7FBD28C734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CA1A0-5991-43CD-8D88-BC47F8AC73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47"/>
          <a:stretch/>
        </p:blipFill>
        <p:spPr>
          <a:xfrm>
            <a:off x="301749" y="1723643"/>
            <a:ext cx="8540501" cy="38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6363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Milestone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Feedback &amp; Action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8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24287"/>
              </p:ext>
            </p:extLst>
          </p:nvPr>
        </p:nvGraphicFramePr>
        <p:xfrm>
          <a:off x="178307" y="1196336"/>
          <a:ext cx="8779510" cy="4772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3190">
                <a:tc>
                  <a:txBody>
                    <a:bodyPr/>
                    <a:lstStyle/>
                    <a:p>
                      <a:pPr marL="41910" marR="36830" indent="26670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Milestone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504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182370" marR="97155" indent="-107632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Milestone Feedback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received from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Tutor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Learning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Facilitator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193165" marR="1038225" indent="-14478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Action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Taken  (Yes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 No)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60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4953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98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9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IN"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9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97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0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1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493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Proposed Improvements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72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8336280" cy="2898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639" y="1127630"/>
            <a:ext cx="7945120" cy="47987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Future Recommendation:</a:t>
            </a:r>
            <a:endParaRPr lang="id-ID" sz="2000" b="1" spc="-5" dirty="0">
              <a:latin typeface="Carlito"/>
              <a:cs typeface="Carlito"/>
            </a:endParaRPr>
          </a:p>
          <a:p>
            <a:pPr marL="756285" lvl="1" indent="-287020"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id-ID" sz="1800" b="1" dirty="0">
                <a:effectLst/>
                <a:latin typeface="Microsoft GothicNeo" panose="020B0500000101010101" pitchFamily="34" charset="-127"/>
              </a:rPr>
              <a:t>Long-Term Impact of Customer Switching Behavior</a:t>
            </a:r>
            <a:endParaRPr lang="id-ID" sz="1800" b="1" spc="-5" dirty="0">
              <a:effectLst/>
              <a:latin typeface="Carlito"/>
            </a:endParaRPr>
          </a:p>
          <a:p>
            <a:pPr marL="756285" lvl="1" indent="-287020"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id-ID" sz="1800" b="1" dirty="0">
                <a:effectLst/>
                <a:latin typeface="Microsoft GothicNeo" panose="020B0500000101010101" pitchFamily="34" charset="-127"/>
              </a:rPr>
              <a:t>Improving Product Availability</a:t>
            </a:r>
            <a:endParaRPr lang="id-ID" b="1" spc="-5" dirty="0">
              <a:latin typeface="Carlito"/>
            </a:endParaRPr>
          </a:p>
          <a:p>
            <a:pPr marL="756285" lvl="1" indent="-287020"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id-ID" sz="1800" b="1" dirty="0">
                <a:effectLst/>
                <a:latin typeface="Microsoft GothicNeo" panose="020B0500000101010101" pitchFamily="34" charset="-127"/>
              </a:rPr>
              <a:t>Returns and Exchanges</a:t>
            </a:r>
            <a:endParaRPr lang="id-ID" sz="1800" b="1" spc="-5" dirty="0">
              <a:effectLst/>
              <a:latin typeface="Carlito"/>
            </a:endParaRPr>
          </a:p>
          <a:p>
            <a:pPr marL="756285" lvl="1" indent="-287020"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id-ID" sz="1800" b="1" dirty="0">
                <a:effectLst/>
                <a:latin typeface="Microsoft GothicNeo" panose="020B0500000101010101" pitchFamily="34" charset="-127"/>
              </a:rPr>
              <a:t>Competitor Analysis</a:t>
            </a:r>
            <a:endParaRPr lang="id-ID" b="1" spc="-5" dirty="0">
              <a:latin typeface="Carlito"/>
            </a:endParaRPr>
          </a:p>
          <a:p>
            <a:pPr marL="469265" lvl="1">
              <a:spcBef>
                <a:spcPts val="780"/>
              </a:spcBef>
              <a:tabLst>
                <a:tab pos="299720" algn="l"/>
              </a:tabLst>
            </a:pPr>
            <a:endParaRPr lang="id-ID" sz="2000" b="1" spc="-5" dirty="0">
              <a:latin typeface="Carlito"/>
              <a:cs typeface="Carlito"/>
            </a:endParaRPr>
          </a:p>
          <a:p>
            <a:pPr marL="177800" lvl="1" indent="-82550">
              <a:spcBef>
                <a:spcPts val="780"/>
              </a:spcBef>
              <a:buFont typeface="Wingdings"/>
              <a:buChar char=""/>
              <a:tabLst>
                <a:tab pos="95250" algn="l"/>
              </a:tabLst>
            </a:pPr>
            <a:r>
              <a:rPr lang="id-ID" sz="2000" b="1" spc="-5" dirty="0">
                <a:latin typeface="Carlito"/>
                <a:cs typeface="Carlito"/>
              </a:rPr>
              <a:t> Website Recomendation:</a:t>
            </a:r>
          </a:p>
          <a:p>
            <a:pPr marL="635000" lvl="2" indent="-82550">
              <a:spcBef>
                <a:spcPts val="780"/>
              </a:spcBef>
              <a:buFont typeface="Wingdings"/>
              <a:buChar char=""/>
              <a:tabLst>
                <a:tab pos="95250" algn="l"/>
              </a:tabLst>
            </a:pPr>
            <a:r>
              <a:rPr lang="id-ID" sz="2000" b="1" spc="-5" dirty="0">
                <a:latin typeface="Carlito"/>
                <a:cs typeface="Carlito"/>
              </a:rPr>
              <a:t>Live Chat with Bot or Assistance</a:t>
            </a:r>
          </a:p>
          <a:p>
            <a:pPr marL="635000" lvl="2" indent="-82550">
              <a:spcBef>
                <a:spcPts val="780"/>
              </a:spcBef>
              <a:buFont typeface="Wingdings"/>
              <a:buChar char=""/>
              <a:tabLst>
                <a:tab pos="95250" algn="l"/>
              </a:tabLst>
            </a:pPr>
            <a:r>
              <a:rPr lang="id-ID" sz="2000" b="1" spc="-5" dirty="0">
                <a:latin typeface="Carlito"/>
                <a:cs typeface="Carlito"/>
              </a:rPr>
              <a:t>Add More Payment with Bank</a:t>
            </a:r>
          </a:p>
          <a:p>
            <a:pPr marL="635000" lvl="2" indent="-82550">
              <a:spcBef>
                <a:spcPts val="780"/>
              </a:spcBef>
              <a:buFont typeface="Wingdings"/>
              <a:buChar char=""/>
              <a:tabLst>
                <a:tab pos="95250" algn="l"/>
              </a:tabLst>
            </a:pPr>
            <a:r>
              <a:rPr lang="id-ID" sz="2000" b="1" spc="-5" dirty="0">
                <a:latin typeface="Carlito"/>
                <a:cs typeface="Carlito"/>
              </a:rPr>
              <a:t>Add Search features on Homepage</a:t>
            </a:r>
          </a:p>
          <a:p>
            <a:pPr marL="635000" lvl="2" indent="-82550">
              <a:spcBef>
                <a:spcPts val="780"/>
              </a:spcBef>
              <a:buFont typeface="Wingdings"/>
              <a:buChar char=""/>
              <a:tabLst>
                <a:tab pos="95250" algn="l"/>
              </a:tabLst>
            </a:pPr>
            <a:r>
              <a:rPr lang="id-ID" sz="2000" b="1" spc="-5" dirty="0">
                <a:latin typeface="Carlito"/>
                <a:cs typeface="Carlito"/>
              </a:rPr>
              <a:t>Try to coding </a:t>
            </a:r>
            <a:endParaRPr lang="en-US" sz="2000" b="1" spc="-5" dirty="0">
              <a:latin typeface="Carlito"/>
              <a:cs typeface="Carlito"/>
            </a:endParaRPr>
          </a:p>
          <a:p>
            <a:pPr marL="12065">
              <a:lnSpc>
                <a:spcPct val="100000"/>
              </a:lnSpc>
              <a:spcBef>
                <a:spcPts val="780"/>
              </a:spcBef>
              <a:tabLst>
                <a:tab pos="299720" algn="l"/>
              </a:tabLst>
            </a:pPr>
            <a:endParaRPr lang="id-ID"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10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1. Project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Definition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781" y="1181100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2599944" cy="3304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638" y="1213483"/>
            <a:ext cx="8652561" cy="28578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rlito"/>
                <a:cs typeface="Carlito"/>
              </a:rPr>
              <a:t>Project</a:t>
            </a:r>
            <a:r>
              <a:rPr sz="2000" b="1" spc="-85" dirty="0">
                <a:latin typeface="Carlito"/>
                <a:cs typeface="Carlito"/>
              </a:rPr>
              <a:t> </a:t>
            </a:r>
            <a:r>
              <a:rPr lang="en-US" sz="2000" b="1" spc="-5" dirty="0">
                <a:latin typeface="Carlito"/>
                <a:cs typeface="Carlito"/>
              </a:rPr>
              <a:t>Background: </a:t>
            </a:r>
            <a:endParaRPr lang="id-ID" sz="2000" b="1" spc="-5" dirty="0">
              <a:latin typeface="Carlito"/>
              <a:cs typeface="Carlito"/>
            </a:endParaRPr>
          </a:p>
          <a:p>
            <a:pPr marL="299085" indent="-287020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Jumpstart, a retail chain with 750 stores across the country, has gained a reputation for quality and creative products that appeal to customers. However, the emergence of remote work as a new norm in the post-Covid 19 era has disrupted their core business in various ways. To adapt to these changes and shift towards customer commerce, the Chief Operating Manager of Jumpstart reached out to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Aceadora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Tech for a solution.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Aceadora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Computing has taken on this project to assist Jumpstart in overcoming technology-related challenges. Senior Manager Mr. Martin is focused on improving the customer experience as a key aspect of the project.</a:t>
            </a:r>
            <a:br>
              <a:rPr lang="en-US" sz="2000" dirty="0"/>
            </a:br>
            <a:endParaRPr sz="2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638" y="3695748"/>
            <a:ext cx="8411261" cy="3249608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863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Project Goal</a:t>
            </a:r>
            <a:r>
              <a:rPr lang="en-US" sz="2000" b="1" dirty="0">
                <a:latin typeface="Carlito"/>
                <a:cs typeface="Carlito"/>
              </a:rPr>
              <a:t>:</a:t>
            </a:r>
            <a:endParaRPr lang="id-ID" sz="2000" b="1" dirty="0">
              <a:latin typeface="Carlito"/>
              <a:cs typeface="Carlito"/>
            </a:endParaRPr>
          </a:p>
          <a:p>
            <a:pPr marL="743585" lvl="1" indent="-287020" algn="just"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id-ID" sz="2000" dirty="0">
                <a:latin typeface="Carlito"/>
                <a:cs typeface="Carlito"/>
              </a:rPr>
              <a:t>I</a:t>
            </a:r>
            <a:r>
              <a:rPr lang="en-US" sz="2000" dirty="0" err="1">
                <a:latin typeface="Carlito"/>
                <a:cs typeface="Carlito"/>
              </a:rPr>
              <a:t>mprove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id-ID" sz="2000" dirty="0">
                <a:latin typeface="Carlito"/>
                <a:cs typeface="Carlito"/>
              </a:rPr>
              <a:t>C</a:t>
            </a:r>
            <a:r>
              <a:rPr lang="en-US" sz="2000" dirty="0" err="1">
                <a:latin typeface="Carlito"/>
                <a:cs typeface="Carlito"/>
              </a:rPr>
              <a:t>ustomer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id-ID" sz="2000" dirty="0">
                <a:latin typeface="Carlito"/>
                <a:cs typeface="Carlito"/>
              </a:rPr>
              <a:t>S</a:t>
            </a:r>
            <a:r>
              <a:rPr lang="en-US" sz="2000" dirty="0" err="1">
                <a:latin typeface="Carlito"/>
                <a:cs typeface="Carlito"/>
              </a:rPr>
              <a:t>atisfaction</a:t>
            </a:r>
            <a:r>
              <a:rPr lang="en-US" sz="2000" dirty="0">
                <a:latin typeface="Carlito"/>
                <a:cs typeface="Carlito"/>
              </a:rPr>
              <a:t> </a:t>
            </a:r>
            <a:endParaRPr lang="id-ID" sz="2000" dirty="0">
              <a:latin typeface="Carlito"/>
              <a:cs typeface="Carlito"/>
            </a:endParaRPr>
          </a:p>
          <a:p>
            <a:pPr marL="743585" lvl="1" indent="-287020" algn="just"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id-ID" sz="2000" dirty="0">
                <a:latin typeface="Carlito"/>
                <a:cs typeface="Carlito"/>
              </a:rPr>
              <a:t>I</a:t>
            </a:r>
            <a:r>
              <a:rPr lang="en-US" sz="2000" dirty="0" err="1">
                <a:latin typeface="Carlito"/>
                <a:cs typeface="Carlito"/>
              </a:rPr>
              <a:t>ncrease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id-ID" sz="2000" dirty="0">
                <a:latin typeface="Carlito"/>
                <a:cs typeface="Carlito"/>
              </a:rPr>
              <a:t>L</a:t>
            </a:r>
            <a:r>
              <a:rPr lang="en-US" sz="2000" dirty="0" err="1">
                <a:latin typeface="Carlito"/>
                <a:cs typeface="Carlito"/>
              </a:rPr>
              <a:t>oyalty</a:t>
            </a:r>
            <a:endParaRPr lang="id-ID" sz="2000" dirty="0">
              <a:latin typeface="Carlito"/>
              <a:cs typeface="Carlito"/>
            </a:endParaRPr>
          </a:p>
          <a:p>
            <a:pPr marL="743585" lvl="1" indent="-287020" algn="just"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id-ID" sz="2000" dirty="0">
                <a:latin typeface="Carlito"/>
                <a:cs typeface="Carlito"/>
              </a:rPr>
              <a:t>D</a:t>
            </a:r>
            <a:r>
              <a:rPr lang="en-US" sz="2000" dirty="0">
                <a:latin typeface="Carlito"/>
                <a:cs typeface="Carlito"/>
              </a:rPr>
              <a:t>rive </a:t>
            </a:r>
            <a:r>
              <a:rPr lang="id-ID" sz="2000" dirty="0">
                <a:latin typeface="Carlito"/>
                <a:cs typeface="Carlito"/>
              </a:rPr>
              <a:t>R</a:t>
            </a:r>
            <a:r>
              <a:rPr lang="en-US" sz="2000" dirty="0" err="1">
                <a:latin typeface="Carlito"/>
                <a:cs typeface="Carlito"/>
              </a:rPr>
              <a:t>evenue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id-ID" sz="2000" dirty="0">
                <a:latin typeface="Carlito"/>
                <a:cs typeface="Carlito"/>
              </a:rPr>
              <a:t>G</a:t>
            </a:r>
            <a:r>
              <a:rPr lang="en-US" sz="2000" dirty="0" err="1">
                <a:latin typeface="Carlito"/>
                <a:cs typeface="Carlito"/>
              </a:rPr>
              <a:t>rowth</a:t>
            </a:r>
            <a:r>
              <a:rPr lang="en-US" sz="2000" dirty="0">
                <a:latin typeface="Carlito"/>
                <a:cs typeface="Carlito"/>
              </a:rPr>
              <a:t> </a:t>
            </a:r>
            <a:endParaRPr lang="id-ID" sz="2000" dirty="0">
              <a:latin typeface="Carlito"/>
              <a:cs typeface="Carlito"/>
            </a:endParaRPr>
          </a:p>
          <a:p>
            <a:pPr marL="743585" lvl="1" indent="-287020" algn="just"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id-ID" sz="2000" dirty="0">
                <a:latin typeface="Carlito"/>
                <a:cs typeface="Carlito"/>
              </a:rPr>
              <a:t>O</a:t>
            </a:r>
            <a:r>
              <a:rPr lang="en-US" sz="2000" dirty="0" err="1">
                <a:latin typeface="Carlito"/>
                <a:cs typeface="Carlito"/>
              </a:rPr>
              <a:t>ptimize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id-ID" sz="2000" dirty="0">
                <a:latin typeface="Carlito"/>
                <a:cs typeface="Carlito"/>
              </a:rPr>
              <a:t>O</a:t>
            </a:r>
            <a:r>
              <a:rPr lang="en-US" sz="2000" dirty="0" err="1">
                <a:latin typeface="Carlito"/>
                <a:cs typeface="Carlito"/>
              </a:rPr>
              <a:t>perational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id-ID" sz="2000" dirty="0">
                <a:latin typeface="Carlito"/>
                <a:cs typeface="Carlito"/>
              </a:rPr>
              <a:t>E</a:t>
            </a:r>
            <a:r>
              <a:rPr lang="en-US" sz="2000" dirty="0" err="1">
                <a:latin typeface="Carlito"/>
                <a:cs typeface="Carlito"/>
              </a:rPr>
              <a:t>fficiency</a:t>
            </a:r>
            <a:r>
              <a:rPr lang="en-US" sz="2000" dirty="0">
                <a:latin typeface="Carlito"/>
                <a:cs typeface="Carlito"/>
              </a:rPr>
              <a:t> by creating a seamless </a:t>
            </a:r>
            <a:endParaRPr lang="id-ID" sz="2000" dirty="0">
              <a:latin typeface="Carlito"/>
              <a:cs typeface="Carlito"/>
            </a:endParaRPr>
          </a:p>
          <a:p>
            <a:pPr marL="743585" lvl="1" indent="-287020" algn="just"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id-ID" sz="2000" dirty="0">
                <a:latin typeface="Carlito"/>
                <a:cs typeface="Carlito"/>
              </a:rPr>
              <a:t>P</a:t>
            </a:r>
            <a:r>
              <a:rPr lang="en-US" sz="2000" dirty="0" err="1">
                <a:latin typeface="Carlito"/>
                <a:cs typeface="Carlito"/>
              </a:rPr>
              <a:t>ersonalized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id-ID" sz="2000" dirty="0">
                <a:latin typeface="Carlito"/>
                <a:cs typeface="Carlito"/>
              </a:rPr>
              <a:t>S</a:t>
            </a:r>
            <a:r>
              <a:rPr lang="en-US" sz="2000" dirty="0">
                <a:latin typeface="Carlito"/>
                <a:cs typeface="Carlito"/>
              </a:rPr>
              <a:t>hopping </a:t>
            </a:r>
            <a:r>
              <a:rPr lang="id-ID" sz="2000" dirty="0">
                <a:latin typeface="Carlito"/>
                <a:cs typeface="Carlito"/>
              </a:rPr>
              <a:t>E</a:t>
            </a:r>
            <a:r>
              <a:rPr lang="en-US" sz="2000" dirty="0" err="1">
                <a:latin typeface="Carlito"/>
                <a:cs typeface="Carlito"/>
              </a:rPr>
              <a:t>xperience</a:t>
            </a:r>
            <a:r>
              <a:rPr lang="en-US" sz="2000" dirty="0">
                <a:latin typeface="Carlito"/>
                <a:cs typeface="Carlito"/>
              </a:rPr>
              <a:t> through an E-commerce website</a:t>
            </a:r>
            <a:endParaRPr lang="id-ID" sz="2000" dirty="0">
              <a:latin typeface="Carlito"/>
              <a:cs typeface="Carlito"/>
            </a:endParaRPr>
          </a:p>
          <a:p>
            <a:pPr marL="743585" lvl="1" indent="-287020" algn="just"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id-ID" sz="2000" dirty="0">
                <a:latin typeface="Carlito"/>
                <a:cs typeface="Carlito"/>
              </a:rPr>
              <a:t>I</a:t>
            </a:r>
            <a:r>
              <a:rPr lang="en-US" sz="2000" dirty="0" err="1">
                <a:latin typeface="Carlito"/>
                <a:cs typeface="Carlito"/>
              </a:rPr>
              <a:t>ntegrating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id-ID" sz="2000" dirty="0">
                <a:latin typeface="Carlito"/>
                <a:cs typeface="Carlito"/>
              </a:rPr>
              <a:t>T</a:t>
            </a:r>
            <a:r>
              <a:rPr lang="en-US" sz="2000" dirty="0" err="1">
                <a:latin typeface="Carlito"/>
                <a:cs typeface="Carlito"/>
              </a:rPr>
              <a:t>echnology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id-ID" sz="2000" dirty="0">
                <a:latin typeface="Carlito"/>
                <a:cs typeface="Carlito"/>
              </a:rPr>
              <a:t>S</a:t>
            </a:r>
            <a:r>
              <a:rPr lang="en-US" sz="2000" dirty="0" err="1">
                <a:latin typeface="Carlito"/>
                <a:cs typeface="Carlito"/>
              </a:rPr>
              <a:t>olutions</a:t>
            </a:r>
            <a:r>
              <a:rPr lang="en-US" sz="2000" dirty="0">
                <a:latin typeface="Carlito"/>
                <a:cs typeface="Carlito"/>
              </a:rPr>
              <a:t> for improved productivity.</a:t>
            </a:r>
          </a:p>
          <a:p>
            <a:pPr>
              <a:lnSpc>
                <a:spcPct val="100000"/>
              </a:lnSpc>
              <a:spcBef>
                <a:spcPts val="780"/>
              </a:spcBef>
              <a:tabLst>
                <a:tab pos="287020" algn="l"/>
              </a:tabLst>
            </a:pPr>
            <a:endParaRPr sz="1800" dirty="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583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2. Project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Deliverables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2799" y="1147572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4433316" cy="3691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639" y="1213484"/>
            <a:ext cx="8652561" cy="1283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rlito"/>
                <a:cs typeface="Carlito"/>
              </a:rPr>
              <a:t>Project</a:t>
            </a:r>
            <a:r>
              <a:rPr sz="2000" b="1" spc="-7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Deliverables</a:t>
            </a:r>
            <a:r>
              <a:rPr lang="en-US" sz="2000" b="1" spc="-10" dirty="0">
                <a:latin typeface="Carlito"/>
                <a:cs typeface="Carlito"/>
              </a:rPr>
              <a:t>: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1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1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10" dirty="0">
              <a:latin typeface="Carlito"/>
              <a:cs typeface="Carli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0C47AA-9F5D-447A-84B5-3CED08DB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90" y="1619654"/>
            <a:ext cx="4522596" cy="4323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A63575-37CC-411D-BDEA-693F01A4B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48"/>
          <a:stretch/>
        </p:blipFill>
        <p:spPr>
          <a:xfrm>
            <a:off x="4769186" y="1632164"/>
            <a:ext cx="4002624" cy="38026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664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3. Project Milestones &amp;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28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334"/>
              </p:ext>
            </p:extLst>
          </p:nvPr>
        </p:nvGraphicFramePr>
        <p:xfrm>
          <a:off x="178307" y="1095755"/>
          <a:ext cx="8490585" cy="3081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6516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Task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 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Task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Description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Milestone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29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Conduct Survey For information Gathering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spc="-5" dirty="0">
                          <a:latin typeface="Carlito"/>
                          <a:cs typeface="Carlito"/>
                        </a:rPr>
                        <a:t>Prepare Research Proposal template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90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Prepare Work Breakdown Structure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Create Gantt Chart using Project Libre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51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Compare and Evaluate Project Solution by doing Research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621">
                <a:tc>
                  <a:txBody>
                    <a:bodyPr/>
                    <a:lstStyle/>
                    <a:p>
                      <a:pPr marL="4762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208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Conduct Survey for Jumpstart Opinion on Recommended Solution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865" algn="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622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4. Project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72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6152388" cy="41788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639" y="1127630"/>
            <a:ext cx="5815330" cy="4511491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20" dirty="0">
                <a:latin typeface="Carlito"/>
                <a:cs typeface="Carlito"/>
              </a:rPr>
              <a:t>Technical </a:t>
            </a:r>
            <a:r>
              <a:rPr sz="2000" b="1" spc="-10" dirty="0">
                <a:latin typeface="Carlito"/>
                <a:cs typeface="Carlito"/>
              </a:rPr>
              <a:t>Environment </a:t>
            </a:r>
            <a:r>
              <a:rPr sz="2000" b="1" dirty="0">
                <a:latin typeface="Carlito"/>
                <a:cs typeface="Carlito"/>
              </a:rPr>
              <a:t>and </a:t>
            </a:r>
            <a:r>
              <a:rPr sz="2000" b="1" spc="-35" dirty="0">
                <a:latin typeface="Carlito"/>
                <a:cs typeface="Carlito"/>
              </a:rPr>
              <a:t>Tools</a:t>
            </a:r>
            <a:r>
              <a:rPr sz="2000" b="1" spc="-8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Used</a:t>
            </a:r>
            <a:endParaRPr lang="en-US" sz="2000" b="1" dirty="0">
              <a:latin typeface="Carlito"/>
              <a:cs typeface="Carlito"/>
            </a:endParaRP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IN" sz="2000" dirty="0">
                <a:latin typeface="Carlito"/>
                <a:cs typeface="Carlito"/>
              </a:rPr>
              <a:t>Google Form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IN" sz="2000" dirty="0">
                <a:latin typeface="Carlito"/>
                <a:cs typeface="Carlito"/>
              </a:rPr>
              <a:t>Project Libre version ID:</a:t>
            </a:r>
            <a:r>
              <a:rPr lang="id-ID" sz="2000" dirty="0">
                <a:latin typeface="Carlito"/>
                <a:cs typeface="Carlito"/>
              </a:rPr>
              <a:t> 1.9.3</a:t>
            </a:r>
            <a:endParaRPr lang="en-IN" sz="2000" dirty="0">
              <a:latin typeface="Carlito"/>
              <a:cs typeface="Carlito"/>
            </a:endParaRP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IN" sz="2000" dirty="0">
                <a:latin typeface="Carlito"/>
                <a:cs typeface="Carlito"/>
              </a:rPr>
              <a:t>MS Word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IN" sz="2000" dirty="0">
                <a:latin typeface="Carlito"/>
                <a:cs typeface="Carlito"/>
              </a:rPr>
              <a:t>PowerPoint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Pantheon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WordPress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Elementor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Astra</a:t>
            </a: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Formidable</a:t>
            </a:r>
            <a:endParaRPr lang="id-ID" dirty="0">
              <a:latin typeface="Carlito"/>
              <a:cs typeface="Carlito"/>
            </a:endParaRPr>
          </a:p>
          <a:p>
            <a:pPr marL="812165" lvl="1" indent="-342900"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id-ID" sz="2000" dirty="0">
                <a:latin typeface="Carlito"/>
                <a:cs typeface="Carlito"/>
              </a:rPr>
              <a:t>Chaty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1243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46"/>
              <a:ext cx="447446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675059-D86D-4A8D-B1CD-56A75214E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3"/>
          <a:stretch/>
        </p:blipFill>
        <p:spPr>
          <a:xfrm>
            <a:off x="381000" y="1454644"/>
            <a:ext cx="1702943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A8D1D5-7467-4F1D-BD06-50B292090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618" y="1475714"/>
            <a:ext cx="1712410" cy="1655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AD129E-869D-4C7A-B97D-72E88C1AE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703" y="1454644"/>
            <a:ext cx="1594102" cy="16500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5DA271-15C8-4741-BBFF-E3AF437FD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481" y="1454643"/>
            <a:ext cx="1784483" cy="165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5C5E79-49D4-48FF-AEEC-E86CBB101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316920"/>
            <a:ext cx="3600450" cy="1304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6A2084-34BF-45B3-9C11-AE7702EC7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703" y="3289743"/>
            <a:ext cx="1466850" cy="1400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D0EEEC-570F-4D7C-B87A-643C177D3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1" y="4858522"/>
            <a:ext cx="3600450" cy="11745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604CF-4442-4E33-9D30-248A89F672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4555" y="4893352"/>
            <a:ext cx="3238500" cy="1104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CE2D50-7894-4E27-9FAC-AFC4E636F5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0481" y="3265206"/>
            <a:ext cx="1466850" cy="1449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62870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Research Proposal Template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DE19-C635-45EB-B9B5-8685B478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" y="1152525"/>
            <a:ext cx="4060167" cy="32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205693-5BF6-4D87-8C5F-DEB2E5A5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" y="4392525"/>
            <a:ext cx="4040842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45DB57-FB7E-46A0-BBBD-91D419233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52525"/>
            <a:ext cx="3960000" cy="3435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C7152E-52DC-426B-9136-FD73CCF6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4587626"/>
            <a:ext cx="3960000" cy="197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C9832D3-11B8-4ED1-A0B0-C39AD5A34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62870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Research Proposal Template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18BA2-587C-4C35-9839-A21CE1FC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066800"/>
            <a:ext cx="3960000" cy="3385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31689-51AB-4C34-8AA8-056E354D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4192726"/>
            <a:ext cx="3960000" cy="2248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25AAD-ADC2-4BFE-9264-AFC96B04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092200"/>
            <a:ext cx="3960000" cy="3437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BFEB88-A336-481C-A4E4-0108E30F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267200"/>
            <a:ext cx="3960000" cy="24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93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18d1a0-f5a0-4e12-83ce-6c8453885330">
      <Terms xmlns="http://schemas.microsoft.com/office/infopath/2007/PartnerControls"/>
    </lcf76f155ced4ddcb4097134ff3c332f>
    <TaxCatchAll xmlns="c0babb3f-4b83-4bd4-b00e-4acf958a406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5E9F97BC1B5458BF54EED01CD8DCC" ma:contentTypeVersion="14" ma:contentTypeDescription="Create a new document." ma:contentTypeScope="" ma:versionID="2d35398129ce63844fcd652cf7c25bf4">
  <xsd:schema xmlns:xsd="http://www.w3.org/2001/XMLSchema" xmlns:xs="http://www.w3.org/2001/XMLSchema" xmlns:p="http://schemas.microsoft.com/office/2006/metadata/properties" xmlns:ns2="d118d1a0-f5a0-4e12-83ce-6c8453885330" xmlns:ns3="c0babb3f-4b83-4bd4-b00e-4acf958a406a" targetNamespace="http://schemas.microsoft.com/office/2006/metadata/properties" ma:root="true" ma:fieldsID="ee38142deccbb131ae178429fcc9bbf9" ns2:_="" ns3:_="">
    <xsd:import namespace="d118d1a0-f5a0-4e12-83ce-6c8453885330"/>
    <xsd:import namespace="c0babb3f-4b83-4bd4-b00e-4acf958a40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18d1a0-f5a0-4e12-83ce-6c84538853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0bf0ac1-f138-411d-9df9-4081be4fdb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abb3f-4b83-4bd4-b00e-4acf958a40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0d88b2bf-274e-4f33-a410-37d88b11a109}" ma:internalName="TaxCatchAll" ma:showField="CatchAllData" ma:web="c0babb3f-4b83-4bd4-b00e-4acf958a40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51229-66CA-4B17-8096-832513F41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A20251-CE06-4FC6-90F2-C5C9073DC163}">
  <ds:schemaRefs>
    <ds:schemaRef ds:uri="http://schemas.microsoft.com/office/2006/metadata/properties"/>
    <ds:schemaRef ds:uri="http://schemas.microsoft.com/office/infopath/2007/PartnerControls"/>
    <ds:schemaRef ds:uri="0deb1476-bece-4e13-bf35-82df09f35d79"/>
    <ds:schemaRef ds:uri="9590665a-f40a-4e2a-9bd7-359eb34129ed"/>
    <ds:schemaRef ds:uri="cb49ea42-c776-4921-925a-6f2d18d3f7cb"/>
    <ds:schemaRef ds:uri="7fb2fad2-2bec-4404-ace4-eb291a679560"/>
    <ds:schemaRef ds:uri="d118d1a0-f5a0-4e12-83ce-6c8453885330"/>
    <ds:schemaRef ds:uri="c0babb3f-4b83-4bd4-b00e-4acf958a406a"/>
  </ds:schemaRefs>
</ds:datastoreItem>
</file>

<file path=customXml/itemProps3.xml><?xml version="1.0" encoding="utf-8"?>
<ds:datastoreItem xmlns:ds="http://schemas.openxmlformats.org/officeDocument/2006/customXml" ds:itemID="{99DCB074-20BE-4C6C-BD21-B30875EF20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18d1a0-f5a0-4e12-83ce-6c8453885330"/>
    <ds:schemaRef ds:uri="c0babb3f-4b83-4bd4-b00e-4acf958a40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516</Words>
  <Application>Microsoft Office PowerPoint</Application>
  <PresentationFormat>On-screen Show (4:3)</PresentationFormat>
  <Paragraphs>123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Microsoft GothicNeo</vt:lpstr>
      <vt:lpstr>Arial</vt:lpstr>
      <vt:lpstr>Calibri</vt:lpstr>
      <vt:lpstr>Cambria</vt:lpstr>
      <vt:lpstr>Carlito</vt:lpstr>
      <vt:lpstr>Times New Roman</vt:lpstr>
      <vt:lpstr>Wingdings</vt:lpstr>
      <vt:lpstr>Office Theme</vt:lpstr>
      <vt:lpstr>Retail Revitalization: Improving Customer Experience For Jumpstart in the Post-Covid Era</vt:lpstr>
      <vt:lpstr>Contents</vt:lpstr>
      <vt:lpstr>1. Project Definition</vt:lpstr>
      <vt:lpstr>2. Project Deliverables</vt:lpstr>
      <vt:lpstr>3. Project Milestones &amp; Tasks</vt:lpstr>
      <vt:lpstr>4. Project Environment</vt:lpstr>
      <vt:lpstr>5. Tools</vt:lpstr>
      <vt:lpstr>6. Research Proposal Template</vt:lpstr>
      <vt:lpstr>6. Research Proposal Template</vt:lpstr>
      <vt:lpstr>7. Project Flowchart</vt:lpstr>
      <vt:lpstr>8. Project Gantt Chart</vt:lpstr>
      <vt:lpstr>8. Project WBS</vt:lpstr>
      <vt:lpstr>9. Project Execution</vt:lpstr>
      <vt:lpstr>9. Project Execution</vt:lpstr>
      <vt:lpstr>9. Project Execution</vt:lpstr>
      <vt:lpstr>9. Project Execution</vt:lpstr>
      <vt:lpstr>9. Project Execution</vt:lpstr>
      <vt:lpstr>9. Project Execution</vt:lpstr>
      <vt:lpstr>9. Project Execution</vt:lpstr>
      <vt:lpstr>9. Project Execution</vt:lpstr>
      <vt:lpstr>PowerPoint Presentation</vt:lpstr>
      <vt:lpstr>PowerPoint Presentation</vt:lpstr>
      <vt:lpstr>10. Milestone Feedback &amp; Action taken</vt:lpstr>
      <vt:lpstr>11. Proposed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Joscans</dc:creator>
  <cp:lastModifiedBy>Agung Yuda</cp:lastModifiedBy>
  <cp:revision>45</cp:revision>
  <dcterms:created xsi:type="dcterms:W3CDTF">2020-12-22T04:17:09Z</dcterms:created>
  <dcterms:modified xsi:type="dcterms:W3CDTF">2023-09-26T14:03:15Z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2020-12-22T00:00:00Z</vt:filetime>
  </property>
  <property fmtid="{D5CDD505-2E9C-101B-9397-08002B2CF9AE}" pid="5" name="ContentTypeId">
    <vt:lpwstr>0x010100B975E9F97BC1B5458BF54EED01CD8DCC</vt:lpwstr>
  </property>
  <property fmtid="{D5CDD505-2E9C-101B-9397-08002B2CF9AE}" pid="6" name="MediaServiceImageTags">
    <vt:lpwstr/>
  </property>
</Properties>
</file>